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86ecc4b512f169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86ecc4b512f169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2e46185ccb96d3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e46185ccb96d3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2e46185ccb96d3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2e46185ccb96d3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2e46185ccb96d3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2e46185ccb96d3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2e46185ccb96d3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2e46185ccb96d3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2e46185ccb96d3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2e46185ccb96d3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459a9bb383b99f7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59a9bb383b99f7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2e46185ccb96d3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2e46185ccb96d3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6cbb5bd4624493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6cbb5bd4624493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f48d13bdcc03b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f48d13bdcc03b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4e2f17163c725a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e2f17163c725a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6cbb5bd4624493f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6cbb5bd4624493f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6cbb5bd4624493f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6cbb5bd4624493f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6cbb5bd4624493f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6cbb5bd4624493f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59a9bb383b99f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59a9bb383b99f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344075aa78f046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344075aa78f046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344075aa78f046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344075aa78f046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344075aa78f046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344075aa78f046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344075aa78f046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344075aa78f046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344075aa78f046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344075aa78f046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6344075aa78f046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344075aa78f046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686ecc4b512f169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86ecc4b512f169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344075aa78f046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344075aa78f046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344075aa78f046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344075aa78f046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344075aa78f046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344075aa78f046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6344075aa78f046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344075aa78f046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d29ccca8b85f2c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d29ccca8b85f2c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d29ccca8b85f2c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d29ccca8b85f2c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6344075aa78f046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344075aa78f046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d29ccca8b85f2c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d29ccca8b85f2c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d29ccca8b85f2c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d29ccca8b85f2c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d29ccca8b85f2c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d29ccca8b85f2c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6240cdf948b0b53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240cdf948b0b53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bd7a7f39d407b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bd7a7f39d407b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bd7a7f39d407b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bd7a7f39d407b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d29ccca8b85f2c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d29ccca8b85f2c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240cdf948b0b53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240cdf948b0b53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6240cdf948b0b53d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240cdf948b0b53d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240cdf948b0b53d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240cdf948b0b53d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522c71971e329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522c71971e329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686ecc4b512f169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86ecc4b512f169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hyperlink" Target="https://uclibc.org/docs/elf-64-gen.p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hyperlink" Target="https://en.m.wikipedia.org/wiki/Executable_and_Linkable_Format#/media/File%3AElf-layout--en.sv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hyperlink" Target="https://uclibc.org/docs/elf-64-gen.p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hyperlink" Target="https://uclibc.org/docs/elf-64-gen.p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uclibc.org/docs/elf-64-gen.pd" TargetMode="Externa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20.jpg"/><Relationship Id="rId5"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jpg"/><Relationship Id="rId4" Type="http://schemas.openxmlformats.org/officeDocument/2006/relationships/hyperlink" Target="https://refspecs.linuxbase.org/elf/x86_64-abi-0.99.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6.jp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Applied Software Security</a:t>
            </a:r>
            <a:endParaRPr/>
          </a:p>
        </p:txBody>
      </p:sp>
      <p:sp>
        <p:nvSpPr>
          <p:cNvPr id="55" name="Google Shape;55;p13"/>
          <p:cNvSpPr txBox="1"/>
          <p:nvPr>
            <p:ph idx="1" type="subTitle"/>
          </p:nvPr>
        </p:nvSpPr>
        <p:spPr>
          <a:xfrm>
            <a:off x="311700" y="2834125"/>
            <a:ext cx="8520600" cy="140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Lecture 2</a:t>
            </a:r>
            <a:endParaRPr/>
          </a:p>
          <a:p>
            <a:pPr indent="0" lvl="0" marL="0" rtl="0" algn="ctr">
              <a:spcBef>
                <a:spcPts val="0"/>
              </a:spcBef>
              <a:spcAft>
                <a:spcPts val="0"/>
              </a:spcAft>
              <a:buNone/>
            </a:pPr>
            <a:r>
              <a:rPr lang="en" sz="2400"/>
              <a:t>Part 2 - Loading and Linking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nvSpPr>
        <p:spPr>
          <a:xfrm>
            <a:off x="301494" y="223007"/>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ELF format overview</a:t>
            </a:r>
            <a:endParaRPr sz="2400">
              <a:solidFill>
                <a:schemeClr val="dk1"/>
              </a:solidFill>
            </a:endParaRPr>
          </a:p>
        </p:txBody>
      </p:sp>
      <p:sp>
        <p:nvSpPr>
          <p:cNvPr id="123" name="Google Shape;123;p22"/>
          <p:cNvSpPr txBox="1"/>
          <p:nvPr/>
        </p:nvSpPr>
        <p:spPr>
          <a:xfrm>
            <a:off x="301494" y="1224247"/>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p:txBody>
      </p:sp>
      <p:sp>
        <p:nvSpPr>
          <p:cNvPr id="124" name="Google Shape;124;p22"/>
          <p:cNvSpPr txBox="1"/>
          <p:nvPr/>
        </p:nvSpPr>
        <p:spPr>
          <a:xfrm>
            <a:off x="301494" y="944997"/>
            <a:ext cx="8541000" cy="26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An ELF file format has two “views”, one is the linking view, and the other is the loading / execution view.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prior / latter is implemented by containing meta data (indexed by the “Section Header Table” / “Program Header Table”) which is used for static linking / loading, dynamic linking, and executing, respectively.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same file can have meta data for both views, and the same data can (and often is) described by both views.</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603038" y="152400"/>
            <a:ext cx="5937915" cy="4838700"/>
          </a:xfrm>
          <a:prstGeom prst="rect">
            <a:avLst/>
          </a:prstGeom>
          <a:noFill/>
          <a:ln>
            <a:noFill/>
          </a:ln>
        </p:spPr>
      </p:pic>
      <p:sp>
        <p:nvSpPr>
          <p:cNvPr id="130" name="Google Shape;130;p23"/>
          <p:cNvSpPr txBox="1"/>
          <p:nvPr/>
        </p:nvSpPr>
        <p:spPr>
          <a:xfrm rot="5400000">
            <a:off x="6432250" y="2423175"/>
            <a:ext cx="400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CCCC"/>
                </a:solidFill>
              </a:rPr>
              <a:t>ELF-64 Object File Format, Version 1.5 Draft 2, taken from: </a:t>
            </a:r>
            <a:endParaRPr sz="1000">
              <a:solidFill>
                <a:srgbClr val="CCCCCC"/>
              </a:solidFill>
            </a:endParaRPr>
          </a:p>
          <a:p>
            <a:pPr indent="0" lvl="0" marL="0" rtl="0" algn="l">
              <a:spcBef>
                <a:spcPts val="0"/>
              </a:spcBef>
              <a:spcAft>
                <a:spcPts val="0"/>
              </a:spcAft>
              <a:buNone/>
            </a:pPr>
            <a:r>
              <a:rPr lang="en" sz="1000" u="sng">
                <a:solidFill>
                  <a:schemeClr val="hlink"/>
                </a:solidFill>
                <a:hlinkClick r:id="rId4"/>
              </a:rPr>
              <a:t>https://uclibc.org/docs/elf-64-gen.pd</a:t>
            </a:r>
            <a:r>
              <a:rPr lang="en" sz="1000">
                <a:solidFill>
                  <a:srgbClr val="CCCCCC"/>
                </a:solidFill>
              </a:rPr>
              <a:t>f</a:t>
            </a:r>
            <a:endParaRPr sz="1000">
              <a:solidFill>
                <a:srgbClr val="CCCC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2266125" y="152400"/>
            <a:ext cx="4611759" cy="4838700"/>
          </a:xfrm>
          <a:prstGeom prst="rect">
            <a:avLst/>
          </a:prstGeom>
          <a:noFill/>
          <a:ln>
            <a:noFill/>
          </a:ln>
        </p:spPr>
      </p:pic>
      <p:sp>
        <p:nvSpPr>
          <p:cNvPr id="136" name="Google Shape;136;p24"/>
          <p:cNvSpPr txBox="1"/>
          <p:nvPr/>
        </p:nvSpPr>
        <p:spPr>
          <a:xfrm>
            <a:off x="68730" y="152400"/>
            <a:ext cx="2054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More concretely:</a:t>
            </a:r>
            <a:endParaRPr sz="1800">
              <a:solidFill>
                <a:schemeClr val="dk1"/>
              </a:solidFill>
            </a:endParaRPr>
          </a:p>
        </p:txBody>
      </p:sp>
      <p:sp>
        <p:nvSpPr>
          <p:cNvPr id="137" name="Google Shape;137;p24"/>
          <p:cNvSpPr txBox="1"/>
          <p:nvPr/>
        </p:nvSpPr>
        <p:spPr>
          <a:xfrm rot="5400000">
            <a:off x="6509200" y="2500125"/>
            <a:ext cx="400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https://en.m.wikipedia.org/wiki/Executable_and_Linkable_Format</a:t>
            </a:r>
            <a:endParaRPr sz="1000">
              <a:solidFill>
                <a:srgbClr val="CCCC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137946" y="118081"/>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ELF header is of the following format:</a:t>
            </a:r>
            <a:endParaRPr sz="1800">
              <a:solidFill>
                <a:schemeClr val="dk1"/>
              </a:solidFill>
            </a:endParaRPr>
          </a:p>
        </p:txBody>
      </p:sp>
      <p:pic>
        <p:nvPicPr>
          <p:cNvPr id="143" name="Google Shape;143;p25"/>
          <p:cNvPicPr preferRelativeResize="0"/>
          <p:nvPr/>
        </p:nvPicPr>
        <p:blipFill>
          <a:blip r:embed="rId3">
            <a:alphaModFix/>
          </a:blip>
          <a:stretch>
            <a:fillRect/>
          </a:stretch>
        </p:blipFill>
        <p:spPr>
          <a:xfrm>
            <a:off x="846912" y="581875"/>
            <a:ext cx="7123074" cy="4424051"/>
          </a:xfrm>
          <a:prstGeom prst="rect">
            <a:avLst/>
          </a:prstGeom>
          <a:noFill/>
          <a:ln>
            <a:noFill/>
          </a:ln>
        </p:spPr>
      </p:pic>
      <p:sp>
        <p:nvSpPr>
          <p:cNvPr id="144" name="Google Shape;144;p25"/>
          <p:cNvSpPr txBox="1"/>
          <p:nvPr/>
        </p:nvSpPr>
        <p:spPr>
          <a:xfrm rot="5400000">
            <a:off x="6432250" y="2423175"/>
            <a:ext cx="400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CCCC"/>
                </a:solidFill>
              </a:rPr>
              <a:t>ELF-64 Object File Format, Version 1.5 Draft 2, taken from: </a:t>
            </a:r>
            <a:endParaRPr sz="1000">
              <a:solidFill>
                <a:srgbClr val="CCCCCC"/>
              </a:solidFill>
            </a:endParaRPr>
          </a:p>
          <a:p>
            <a:pPr indent="0" lvl="0" marL="0" rtl="0" algn="l">
              <a:spcBef>
                <a:spcPts val="0"/>
              </a:spcBef>
              <a:spcAft>
                <a:spcPts val="0"/>
              </a:spcAft>
              <a:buNone/>
            </a:pPr>
            <a:r>
              <a:rPr lang="en" sz="1000" u="sng">
                <a:solidFill>
                  <a:schemeClr val="hlink"/>
                </a:solidFill>
                <a:hlinkClick r:id="rId4"/>
              </a:rPr>
              <a:t>https://uclibc.org/docs/elf-64-gen.pd</a:t>
            </a:r>
            <a:r>
              <a:rPr lang="en" sz="1000">
                <a:solidFill>
                  <a:srgbClr val="CCCCCC"/>
                </a:solidFill>
              </a:rPr>
              <a:t>f</a:t>
            </a:r>
            <a:endParaRPr sz="1000">
              <a:solidFill>
                <a:srgbClr val="CCCC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nvSpPr>
        <p:spPr>
          <a:xfrm>
            <a:off x="301494" y="1224247"/>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endParaRPr>
          </a:p>
        </p:txBody>
      </p:sp>
      <p:sp>
        <p:nvSpPr>
          <p:cNvPr id="150" name="Google Shape;150;p26"/>
          <p:cNvSpPr txBox="1"/>
          <p:nvPr/>
        </p:nvSpPr>
        <p:spPr>
          <a:xfrm>
            <a:off x="301494" y="1084500"/>
            <a:ext cx="8541000" cy="297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ELF header contains among other things: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 magic (constant sequence of bytes (‘\x7fELF’)).</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Basic information about the machine the ELF is compiled for.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subtype of the object file.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offsets and sizes, in the file’s data, of the program and section header tables.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address of the “entry point” if the ELF is an executable.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Additional data used to “parse” the file.</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nvSpPr>
        <p:spPr>
          <a:xfrm>
            <a:off x="68725" y="152400"/>
            <a:ext cx="87282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Typically looks something like (</a:t>
            </a:r>
            <a:r>
              <a:rPr lang="en" sz="1000">
                <a:solidFill>
                  <a:schemeClr val="dk1"/>
                </a:solidFill>
              </a:rPr>
              <a:t>the ELF header taken from an executable on a 64 bit ARM (AARCH64) device</a:t>
            </a:r>
            <a:r>
              <a:rPr lang="en" sz="1800">
                <a:solidFill>
                  <a:schemeClr val="dk1"/>
                </a:solidFill>
              </a:rPr>
              <a:t>)</a:t>
            </a:r>
            <a:r>
              <a:rPr lang="en" sz="1800">
                <a:solidFill>
                  <a:schemeClr val="dk1"/>
                </a:solidFill>
              </a:rPr>
              <a:t>:</a:t>
            </a:r>
            <a:endParaRPr sz="1800">
              <a:solidFill>
                <a:schemeClr val="dk1"/>
              </a:solidFill>
            </a:endParaRPr>
          </a:p>
        </p:txBody>
      </p:sp>
      <p:pic>
        <p:nvPicPr>
          <p:cNvPr id="156" name="Google Shape;156;p27"/>
          <p:cNvPicPr preferRelativeResize="0"/>
          <p:nvPr/>
        </p:nvPicPr>
        <p:blipFill>
          <a:blip r:embed="rId3">
            <a:alphaModFix/>
          </a:blip>
          <a:stretch>
            <a:fillRect/>
          </a:stretch>
        </p:blipFill>
        <p:spPr>
          <a:xfrm>
            <a:off x="940900" y="616200"/>
            <a:ext cx="7262192" cy="4222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nvSpPr>
        <p:spPr>
          <a:xfrm>
            <a:off x="301494" y="1223994"/>
            <a:ext cx="8541000" cy="26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two initial structures describing the ELF for linking / loading are the section / program header tables respectively.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These are two arrays of entries of section header entry / program header entry respectively.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section headers and sections:</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301500" y="559725"/>
            <a:ext cx="8540999" cy="4024050"/>
          </a:xfrm>
          <a:prstGeom prst="rect">
            <a:avLst/>
          </a:prstGeom>
          <a:noFill/>
          <a:ln>
            <a:noFill/>
          </a:ln>
        </p:spPr>
      </p:pic>
      <p:sp>
        <p:nvSpPr>
          <p:cNvPr id="167" name="Google Shape;167;p29"/>
          <p:cNvSpPr txBox="1"/>
          <p:nvPr/>
        </p:nvSpPr>
        <p:spPr>
          <a:xfrm>
            <a:off x="301494" y="93687"/>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Section header entry:</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nvSpPr>
        <p:spPr>
          <a:xfrm>
            <a:off x="301494" y="226012"/>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Sections</a:t>
            </a:r>
            <a:endParaRPr sz="2400">
              <a:solidFill>
                <a:schemeClr val="dk1"/>
              </a:solidFill>
            </a:endParaRPr>
          </a:p>
        </p:txBody>
      </p:sp>
      <p:sp>
        <p:nvSpPr>
          <p:cNvPr id="173" name="Google Shape;173;p30"/>
          <p:cNvSpPr txBox="1"/>
          <p:nvPr/>
        </p:nvSpPr>
        <p:spPr>
          <a:xfrm>
            <a:off x="301494" y="944997"/>
            <a:ext cx="85410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section header table divides different parts of the file to sections, which are used by the static linker for locating specific code and data in the file, locating refences to code and data of other object files, and other things required for the linking process.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Common section types, and common sections that exist in object files are:</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95426" y="334786"/>
            <a:ext cx="8541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Example of a dump (formatted) using the readelf tool (a shared object in android aarch64)</a:t>
            </a:r>
            <a:endParaRPr>
              <a:solidFill>
                <a:schemeClr val="dk1"/>
              </a:solidFill>
            </a:endParaRPr>
          </a:p>
        </p:txBody>
      </p:sp>
      <p:pic>
        <p:nvPicPr>
          <p:cNvPr id="179" name="Google Shape;179;p31"/>
          <p:cNvPicPr preferRelativeResize="0"/>
          <p:nvPr/>
        </p:nvPicPr>
        <p:blipFill rotWithShape="1">
          <a:blip r:embed="rId3">
            <a:alphaModFix/>
          </a:blip>
          <a:srcRect b="0" l="0" r="783" t="0"/>
          <a:stretch/>
        </p:blipFill>
        <p:spPr>
          <a:xfrm>
            <a:off x="0" y="887025"/>
            <a:ext cx="9144001" cy="36958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4294967295" type="title"/>
          </p:nvPr>
        </p:nvSpPr>
        <p:spPr>
          <a:xfrm>
            <a:off x="311690" y="220902"/>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Program loading and file formats</a:t>
            </a:r>
            <a:endParaRPr/>
          </a:p>
        </p:txBody>
      </p:sp>
      <p:sp>
        <p:nvSpPr>
          <p:cNvPr id="61" name="Google Shape;61;p14"/>
          <p:cNvSpPr txBox="1"/>
          <p:nvPr/>
        </p:nvSpPr>
        <p:spPr>
          <a:xfrm>
            <a:off x="301494" y="793608"/>
            <a:ext cx="8541000" cy="35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In last weeks lecture we saw how different pieces of code that reside in the memory, can interact and reference (specifically call) each other, using an agreed upon mechanism.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To be able to do this, the pieces of code needed to be loaded, knowing where other relevant pieces are loaded.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In particular, we would like to be able to do this (interact with other code and preform complex functionality) with code that is not compiled with our code:</a:t>
            </a:r>
            <a:endParaRPr sz="1800">
              <a:solidFill>
                <a:schemeClr val="dk1"/>
              </a:solidFill>
            </a:endParaRPr>
          </a:p>
          <a:p>
            <a:pPr indent="0" lvl="0" marL="0" rtl="0" algn="l">
              <a:spcBef>
                <a:spcPts val="0"/>
              </a:spcBef>
              <a:spcAft>
                <a:spcPts val="0"/>
              </a:spcAft>
              <a:buNone/>
            </a:pPr>
            <a:r>
              <a:rPr lang="en" sz="1800">
                <a:solidFill>
                  <a:schemeClr val="dk1"/>
                </a:solidFill>
              </a:rPr>
              <a:t>Often we would like to use shared code that already exists, and have different resources available to us when we are running.</a:t>
            </a:r>
            <a:endParaRPr sz="1800">
              <a:solidFill>
                <a:schemeClr val="dk1"/>
              </a:solidFill>
            </a:endParaRPr>
          </a:p>
          <a:p>
            <a:pPr indent="0" lvl="0" marL="0" rtl="0" algn="l">
              <a:spcBef>
                <a:spcPts val="0"/>
              </a:spcBef>
              <a:spcAft>
                <a:spcPts val="0"/>
              </a:spcAft>
              <a:buNone/>
            </a:pPr>
            <a:r>
              <a:rPr lang="en" sz="1800">
                <a:solidFill>
                  <a:schemeClr val="dk1"/>
                </a:solidFill>
              </a:rPr>
              <a:t>Maybe we even want to write code so that other programs could use it.</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2"/>
          <p:cNvPicPr preferRelativeResize="0"/>
          <p:nvPr/>
        </p:nvPicPr>
        <p:blipFill>
          <a:blip r:embed="rId3">
            <a:alphaModFix/>
          </a:blip>
          <a:stretch>
            <a:fillRect/>
          </a:stretch>
        </p:blipFill>
        <p:spPr>
          <a:xfrm>
            <a:off x="1558635" y="152400"/>
            <a:ext cx="6026716" cy="4838698"/>
          </a:xfrm>
          <a:prstGeom prst="rect">
            <a:avLst/>
          </a:prstGeom>
          <a:noFill/>
          <a:ln>
            <a:noFill/>
          </a:ln>
        </p:spPr>
      </p:pic>
      <p:sp>
        <p:nvSpPr>
          <p:cNvPr id="185" name="Google Shape;185;p32"/>
          <p:cNvSpPr txBox="1"/>
          <p:nvPr/>
        </p:nvSpPr>
        <p:spPr>
          <a:xfrm rot="5400000">
            <a:off x="6432250" y="2423175"/>
            <a:ext cx="400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CCCC"/>
                </a:solidFill>
              </a:rPr>
              <a:t>ELF-64 Object File Format, Version 1.5 Draft 2, taken from: </a:t>
            </a:r>
            <a:endParaRPr sz="1000">
              <a:solidFill>
                <a:srgbClr val="CCCCCC"/>
              </a:solidFill>
            </a:endParaRPr>
          </a:p>
          <a:p>
            <a:pPr indent="0" lvl="0" marL="0" rtl="0" algn="l">
              <a:spcBef>
                <a:spcPts val="0"/>
              </a:spcBef>
              <a:spcAft>
                <a:spcPts val="0"/>
              </a:spcAft>
              <a:buNone/>
            </a:pPr>
            <a:r>
              <a:rPr lang="en" sz="1000" u="sng">
                <a:solidFill>
                  <a:schemeClr val="hlink"/>
                </a:solidFill>
                <a:hlinkClick r:id="rId4"/>
              </a:rPr>
              <a:t>https://uclibc.org/docs/elf-64-gen.pd</a:t>
            </a:r>
            <a:r>
              <a:rPr lang="en" sz="1000">
                <a:solidFill>
                  <a:srgbClr val="CCCCCC"/>
                </a:solidFill>
              </a:rPr>
              <a:t>f</a:t>
            </a:r>
            <a:endParaRPr sz="1000">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nvSpPr>
        <p:spPr>
          <a:xfrm>
            <a:off x="230616" y="245872"/>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Common sections that exist in object files are:</a:t>
            </a:r>
            <a:endParaRPr sz="1800">
              <a:solidFill>
                <a:schemeClr val="dk1"/>
              </a:solidFill>
            </a:endParaRPr>
          </a:p>
        </p:txBody>
      </p:sp>
      <p:sp>
        <p:nvSpPr>
          <p:cNvPr id="191" name="Google Shape;191;p33"/>
          <p:cNvSpPr txBox="1"/>
          <p:nvPr/>
        </p:nvSpPr>
        <p:spPr>
          <a:xfrm>
            <a:off x="5340475" y="358485"/>
            <a:ext cx="368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CCCC"/>
                </a:solidFill>
              </a:rPr>
              <a:t>ELF-64 Object File Format, Version 1.5 Draft 2, taken from: </a:t>
            </a:r>
            <a:endParaRPr sz="1000">
              <a:solidFill>
                <a:srgbClr val="CCCCCC"/>
              </a:solidFill>
            </a:endParaRPr>
          </a:p>
          <a:p>
            <a:pPr indent="0" lvl="0" marL="0" rtl="0" algn="l">
              <a:spcBef>
                <a:spcPts val="0"/>
              </a:spcBef>
              <a:spcAft>
                <a:spcPts val="0"/>
              </a:spcAft>
              <a:buNone/>
            </a:pPr>
            <a:r>
              <a:rPr lang="en" sz="1000" u="sng">
                <a:solidFill>
                  <a:schemeClr val="hlink"/>
                </a:solidFill>
                <a:hlinkClick r:id="rId3"/>
              </a:rPr>
              <a:t>https://uclibc.org/docs/elf-64-gen.pd</a:t>
            </a:r>
            <a:r>
              <a:rPr lang="en" sz="1000">
                <a:solidFill>
                  <a:srgbClr val="CCCCCC"/>
                </a:solidFill>
              </a:rPr>
              <a:t>f</a:t>
            </a:r>
            <a:endParaRPr sz="1000">
              <a:solidFill>
                <a:srgbClr val="CCCCCC"/>
              </a:solidFill>
            </a:endParaRPr>
          </a:p>
        </p:txBody>
      </p:sp>
      <p:pic>
        <p:nvPicPr>
          <p:cNvPr id="192" name="Google Shape;192;p33"/>
          <p:cNvPicPr preferRelativeResize="0"/>
          <p:nvPr/>
        </p:nvPicPr>
        <p:blipFill>
          <a:blip r:embed="rId4">
            <a:alphaModFix/>
          </a:blip>
          <a:stretch>
            <a:fillRect/>
          </a:stretch>
        </p:blipFill>
        <p:spPr>
          <a:xfrm>
            <a:off x="115313" y="851087"/>
            <a:ext cx="8913374" cy="2381965"/>
          </a:xfrm>
          <a:prstGeom prst="rect">
            <a:avLst/>
          </a:prstGeom>
          <a:noFill/>
          <a:ln>
            <a:noFill/>
          </a:ln>
        </p:spPr>
      </p:pic>
      <p:sp>
        <p:nvSpPr>
          <p:cNvPr id="193" name="Google Shape;193;p33"/>
          <p:cNvSpPr txBox="1"/>
          <p:nvPr/>
        </p:nvSpPr>
        <p:spPr>
          <a:xfrm>
            <a:off x="230616" y="4351006"/>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and other common sections:</a:t>
            </a:r>
            <a:endParaRPr sz="1800">
              <a:solidFill>
                <a:schemeClr val="dk1"/>
              </a:solidFill>
            </a:endParaRPr>
          </a:p>
        </p:txBody>
      </p:sp>
      <p:sp>
        <p:nvSpPr>
          <p:cNvPr id="194" name="Google Shape;194;p33"/>
          <p:cNvSpPr txBox="1"/>
          <p:nvPr/>
        </p:nvSpPr>
        <p:spPr>
          <a:xfrm>
            <a:off x="403352" y="3374461"/>
            <a:ext cx="8541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“.text” section typically contains compiled code, the “.data” section initialized global data and variables, “.bss” uninitialized data.</a:t>
            </a:r>
            <a:endParaRPr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4"/>
          <p:cNvPicPr preferRelativeResize="0"/>
          <p:nvPr/>
        </p:nvPicPr>
        <p:blipFill>
          <a:blip r:embed="rId3">
            <a:alphaModFix/>
          </a:blip>
          <a:stretch>
            <a:fillRect/>
          </a:stretch>
        </p:blipFill>
        <p:spPr>
          <a:xfrm>
            <a:off x="152400" y="152400"/>
            <a:ext cx="8839201" cy="44440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nvSpPr>
        <p:spPr>
          <a:xfrm>
            <a:off x="301501" y="1429601"/>
            <a:ext cx="8541000" cy="32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String tables</a:t>
            </a:r>
            <a:r>
              <a:rPr lang="en" sz="1800">
                <a:solidFill>
                  <a:schemeClr val="dk1"/>
                </a:solidFill>
              </a:rPr>
              <a:t> are used for holding strings. </a:t>
            </a:r>
            <a:endParaRPr sz="1800">
              <a:solidFill>
                <a:schemeClr val="dk1"/>
              </a:solidFill>
            </a:endParaRPr>
          </a:p>
          <a:p>
            <a:pPr indent="0" lvl="0" marL="0" rtl="0" algn="l">
              <a:spcBef>
                <a:spcPts val="0"/>
              </a:spcBef>
              <a:spcAft>
                <a:spcPts val="0"/>
              </a:spcAft>
              <a:buNone/>
            </a:pPr>
            <a:r>
              <a:rPr lang="en" sz="1800">
                <a:solidFill>
                  <a:schemeClr val="dk1"/>
                </a:solidFill>
              </a:rPr>
              <a:t>They are used as “tables” which are indexed via offsets to get strings, as it is convenient for other tables elements</a:t>
            </a:r>
            <a:r>
              <a:rPr lang="en" sz="1800">
                <a:solidFill>
                  <a:schemeClr val="dk1"/>
                </a:solidFill>
              </a:rPr>
              <a:t> </a:t>
            </a:r>
            <a:r>
              <a:rPr lang="en" sz="1800">
                <a:solidFill>
                  <a:schemeClr val="dk1"/>
                </a:solidFill>
              </a:rPr>
              <a:t>to be of constant sizes.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symbol / dynamic symbol string table is indexed by symbol entries for names of symbols in the symbol / dynamic symbol table respectively (we will shortly see).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section headers string table is indexed by section header entries to retrieve the names of sections </a:t>
            </a:r>
            <a:r>
              <a:rPr lang="en" sz="1000">
                <a:solidFill>
                  <a:schemeClr val="dk1"/>
                </a:solidFill>
              </a:rPr>
              <a:t>(which is why the section headers string table has a special entry type in the section header table)</a:t>
            </a:r>
            <a:r>
              <a:rPr lang="en"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Dumps of various tables from libctf.so:</a:t>
            </a:r>
            <a:endParaRPr sz="1800">
              <a:solidFill>
                <a:schemeClr val="dk1"/>
              </a:solidFill>
            </a:endParaRPr>
          </a:p>
        </p:txBody>
      </p:sp>
      <p:sp>
        <p:nvSpPr>
          <p:cNvPr id="205" name="Google Shape;205;p35"/>
          <p:cNvSpPr txBox="1"/>
          <p:nvPr/>
        </p:nvSpPr>
        <p:spPr>
          <a:xfrm>
            <a:off x="301501" y="270813"/>
            <a:ext cx="85410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Three </a:t>
            </a:r>
            <a:r>
              <a:rPr lang="en" sz="1800">
                <a:solidFill>
                  <a:schemeClr val="dk1"/>
                </a:solidFill>
              </a:rPr>
              <a:t>data structures are widely used for static linking are </a:t>
            </a:r>
            <a:r>
              <a:rPr b="1" lang="en" sz="1800">
                <a:solidFill>
                  <a:schemeClr val="dk1"/>
                </a:solidFill>
              </a:rPr>
              <a:t>string tables</a:t>
            </a:r>
            <a:r>
              <a:rPr lang="en" sz="1800">
                <a:solidFill>
                  <a:schemeClr val="dk1"/>
                </a:solidFill>
              </a:rPr>
              <a:t>, </a:t>
            </a:r>
            <a:r>
              <a:rPr b="1" lang="en" sz="1800">
                <a:solidFill>
                  <a:schemeClr val="dk1"/>
                </a:solidFill>
              </a:rPr>
              <a:t>symbol tables </a:t>
            </a:r>
            <a:r>
              <a:rPr lang="en" sz="1800">
                <a:solidFill>
                  <a:schemeClr val="dk1"/>
                </a:solidFill>
              </a:rPr>
              <a:t>and </a:t>
            </a:r>
            <a:r>
              <a:rPr b="1" lang="en" sz="1800">
                <a:solidFill>
                  <a:schemeClr val="dk1"/>
                </a:solidFill>
              </a:rPr>
              <a:t>relocation tables</a:t>
            </a:r>
            <a:r>
              <a:rPr lang="en" sz="1800">
                <a:solidFill>
                  <a:schemeClr val="dk1"/>
                </a:solidFill>
              </a:rPr>
              <a:t>.</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6"/>
          <p:cNvPicPr preferRelativeResize="0"/>
          <p:nvPr/>
        </p:nvPicPr>
        <p:blipFill>
          <a:blip r:embed="rId3">
            <a:alphaModFix/>
          </a:blip>
          <a:stretch>
            <a:fillRect/>
          </a:stretch>
        </p:blipFill>
        <p:spPr>
          <a:xfrm>
            <a:off x="152400" y="152400"/>
            <a:ext cx="5252505" cy="4838700"/>
          </a:xfrm>
          <a:prstGeom prst="rect">
            <a:avLst/>
          </a:prstGeom>
          <a:noFill/>
          <a:ln>
            <a:noFill/>
          </a:ln>
        </p:spPr>
      </p:pic>
      <p:pic>
        <p:nvPicPr>
          <p:cNvPr id="211" name="Google Shape;211;p36"/>
          <p:cNvPicPr preferRelativeResize="0"/>
          <p:nvPr/>
        </p:nvPicPr>
        <p:blipFill>
          <a:blip r:embed="rId4">
            <a:alphaModFix/>
          </a:blip>
          <a:stretch>
            <a:fillRect/>
          </a:stretch>
        </p:blipFill>
        <p:spPr>
          <a:xfrm>
            <a:off x="5557305" y="152400"/>
            <a:ext cx="2912258" cy="48387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152400" y="152400"/>
            <a:ext cx="8839199" cy="41646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nvSpPr>
        <p:spPr>
          <a:xfrm>
            <a:off x="301501" y="105565"/>
            <a:ext cx="8541000" cy="514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Symbol tables</a:t>
            </a:r>
            <a:r>
              <a:rPr lang="en" sz="1800">
                <a:solidFill>
                  <a:schemeClr val="dk1"/>
                </a:solidFill>
              </a:rPr>
              <a:t> are (arrays of symbol table entries) used to indicate where different named pieces of code and data (“symbols”) reside in the file. They are used both by the static linker (symbol table) and the dynamic linker (dynamic symbol table) to resolve the addresses and content of different elements in the object files</a:t>
            </a:r>
            <a:r>
              <a:rPr lang="en" sz="1800">
                <a:solidFill>
                  <a:schemeClr val="dk1"/>
                </a:solidFill>
              </a:rPr>
              <a:t>.</a:t>
            </a:r>
            <a:endParaRPr sz="1800">
              <a:solidFill>
                <a:schemeClr val="dk1"/>
              </a:solidFill>
            </a:endParaRPr>
          </a:p>
          <a:p>
            <a:pPr indent="0" lvl="0" marL="0" rtl="0" algn="l">
              <a:spcBef>
                <a:spcPts val="0"/>
              </a:spcBef>
              <a:spcAft>
                <a:spcPts val="0"/>
              </a:spcAft>
              <a:buNone/>
            </a:pPr>
            <a:r>
              <a:rPr lang="en" sz="1800">
                <a:solidFill>
                  <a:schemeClr val="dk1"/>
                </a:solidFill>
              </a:rPr>
              <a:t>Examples: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 relocatable object file a.o references a function F in a second b.o. The static linker can use the symbol entry that the compiler defines for F in b.o, to get it’s data and size, insert it into a.o, and ensure that the correct reference is made into a.o by the referencing code in a.o (via relocations which we will see shortly).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An object file x.o which will link to an executable x, wants to be able to use some data V in a shared object b.so. At execution, the dynamic linker, upon loading x*, can use the dynamic symbol entry of the data V in b.so’s dynamic symbol table to resolve the adderss of V in b.so (which has been loaded into the memory) and ensure that the code in x references that address.</a:t>
            </a:r>
            <a:endParaRPr sz="18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800">
                <a:solidFill>
                  <a:schemeClr val="dk1"/>
                </a:solidFill>
              </a:rPr>
              <a:t>* or via other shananigans we will not go into currently, if you interested, search for “lazy binding”.</a:t>
            </a:r>
            <a:endParaRPr sz="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2262100" y="152400"/>
            <a:ext cx="6729499" cy="2504426"/>
          </a:xfrm>
          <a:prstGeom prst="rect">
            <a:avLst/>
          </a:prstGeom>
          <a:noFill/>
          <a:ln>
            <a:noFill/>
          </a:ln>
        </p:spPr>
      </p:pic>
      <p:sp>
        <p:nvSpPr>
          <p:cNvPr id="227" name="Google Shape;227;p39"/>
          <p:cNvSpPr txBox="1"/>
          <p:nvPr/>
        </p:nvSpPr>
        <p:spPr>
          <a:xfrm>
            <a:off x="0" y="152400"/>
            <a:ext cx="21639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Entry structure</a:t>
            </a:r>
            <a:r>
              <a:rPr lang="en" sz="1800">
                <a:solidFill>
                  <a:schemeClr val="dk1"/>
                </a:solidFill>
              </a:rPr>
              <a:t>:</a:t>
            </a:r>
            <a:endParaRPr sz="1800">
              <a:solidFill>
                <a:schemeClr val="dk1"/>
              </a:solidFill>
            </a:endParaRPr>
          </a:p>
        </p:txBody>
      </p:sp>
      <p:pic>
        <p:nvPicPr>
          <p:cNvPr id="228" name="Google Shape;228;p39"/>
          <p:cNvPicPr preferRelativeResize="0"/>
          <p:nvPr/>
        </p:nvPicPr>
        <p:blipFill>
          <a:blip r:embed="rId4">
            <a:alphaModFix/>
          </a:blip>
          <a:stretch>
            <a:fillRect/>
          </a:stretch>
        </p:blipFill>
        <p:spPr>
          <a:xfrm>
            <a:off x="152400" y="2809226"/>
            <a:ext cx="3994239" cy="2181875"/>
          </a:xfrm>
          <a:prstGeom prst="rect">
            <a:avLst/>
          </a:prstGeom>
          <a:noFill/>
          <a:ln>
            <a:noFill/>
          </a:ln>
        </p:spPr>
      </p:pic>
      <p:pic>
        <p:nvPicPr>
          <p:cNvPr id="229" name="Google Shape;229;p39"/>
          <p:cNvPicPr preferRelativeResize="0"/>
          <p:nvPr/>
        </p:nvPicPr>
        <p:blipFill>
          <a:blip r:embed="rId5">
            <a:alphaModFix/>
          </a:blip>
          <a:stretch>
            <a:fillRect/>
          </a:stretch>
        </p:blipFill>
        <p:spPr>
          <a:xfrm>
            <a:off x="5715616" y="2809226"/>
            <a:ext cx="2723649" cy="2181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nvSpPr>
        <p:spPr>
          <a:xfrm>
            <a:off x="301501" y="-31510"/>
            <a:ext cx="8541000" cy="528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Relocation </a:t>
            </a:r>
            <a:r>
              <a:rPr b="1" lang="en" sz="1800">
                <a:solidFill>
                  <a:schemeClr val="dk1"/>
                </a:solidFill>
              </a:rPr>
              <a:t>tables</a:t>
            </a:r>
            <a:r>
              <a:rPr lang="en" sz="1800">
                <a:solidFill>
                  <a:schemeClr val="dk1"/>
                </a:solidFill>
              </a:rPr>
              <a:t> (are arrays of reloc table entries).</a:t>
            </a:r>
            <a:endParaRPr sz="1800">
              <a:solidFill>
                <a:schemeClr val="dk1"/>
              </a:solidFill>
            </a:endParaRPr>
          </a:p>
          <a:p>
            <a:pPr indent="0" lvl="0" marL="0" rtl="0" algn="l">
              <a:spcBef>
                <a:spcPts val="0"/>
              </a:spcBef>
              <a:spcAft>
                <a:spcPts val="0"/>
              </a:spcAft>
              <a:buNone/>
            </a:pPr>
            <a:r>
              <a:rPr lang="en" sz="1800">
                <a:solidFill>
                  <a:schemeClr val="dk1"/>
                </a:solidFill>
              </a:rPr>
              <a:t>They are inserted by the compiler and the static linker, to indicate where the static linker (for relocatable objects) / dynamic linker need to preform “relocations” (or “fixups”), usually for data that was not / could not be present during the compilation.</a:t>
            </a:r>
            <a:endParaRPr sz="1800">
              <a:solidFill>
                <a:schemeClr val="dk1"/>
              </a:solidFill>
            </a:endParaRPr>
          </a:p>
          <a:p>
            <a:pPr indent="0" lvl="0" marL="0" rtl="0" algn="l">
              <a:spcBef>
                <a:spcPts val="0"/>
              </a:spcBef>
              <a:spcAft>
                <a:spcPts val="0"/>
              </a:spcAft>
              <a:buNone/>
            </a:pPr>
            <a:r>
              <a:rPr lang="en" sz="1800">
                <a:solidFill>
                  <a:schemeClr val="dk1"/>
                </a:solidFill>
              </a:rPr>
              <a:t>They are used both by the static linker and the dynamic linker to fixup addresses and instructions that are used to access the specific code / data.</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Examples: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 relocatable object file a.o calls a function F in a second object b.o*. The compiler can use a relocation entry to record that the part of the code at the specific call instruction, that encodes the offset of the call instruction, needs to be fixed by the static linker to the offset in the merged object file of a.o and b.o, of the function F relative to that call instruction</a:t>
            </a:r>
            <a:r>
              <a:rPr lang="en" sz="1800">
                <a:solidFill>
                  <a:schemeClr val="dk1"/>
                </a:solidFill>
              </a:rPr>
              <a:t>. When the static linker merges the object files, it will know it’s needs to preform this “fixup”.</a:t>
            </a:r>
            <a:endParaRPr sz="18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 To be precise, when the compiler creates the relocation entry for F, it only knows that F is a symbol which does not exist</a:t>
            </a:r>
            <a:endParaRPr sz="1200">
              <a:solidFill>
                <a:schemeClr val="dk1"/>
              </a:solidFill>
            </a:endParaRPr>
          </a:p>
          <a:p>
            <a:pPr indent="0" lvl="0" marL="0" rtl="0" algn="l">
              <a:spcBef>
                <a:spcPts val="0"/>
              </a:spcBef>
              <a:spcAft>
                <a:spcPts val="0"/>
              </a:spcAft>
              <a:buNone/>
            </a:pPr>
            <a:r>
              <a:rPr lang="en" sz="1200">
                <a:solidFill>
                  <a:schemeClr val="dk1"/>
                </a:solidFill>
              </a:rPr>
              <a:t>   in the current object file (aka “external symbol”) and therefore needs to be “resolved”. If the static linker fails to find a </a:t>
            </a:r>
            <a:endParaRPr sz="1200">
              <a:solidFill>
                <a:schemeClr val="dk1"/>
              </a:solidFill>
            </a:endParaRPr>
          </a:p>
          <a:p>
            <a:pPr indent="0" lvl="0" marL="0" rtl="0" algn="l">
              <a:spcBef>
                <a:spcPts val="0"/>
              </a:spcBef>
              <a:spcAft>
                <a:spcPts val="0"/>
              </a:spcAft>
              <a:buNone/>
            </a:pPr>
            <a:r>
              <a:rPr lang="en" sz="1200">
                <a:solidFill>
                  <a:schemeClr val="dk1"/>
                </a:solidFill>
              </a:rPr>
              <a:t>   definition of F in one of the objects it merges when invoked with a.o, it will give the “famous” linking error.</a:t>
            </a:r>
            <a:endParaRPr sz="1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nvSpPr>
        <p:spPr>
          <a:xfrm>
            <a:off x="301501" y="105565"/>
            <a:ext cx="8541000" cy="4927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S</a:t>
            </a:r>
            <a:r>
              <a:rPr lang="en" sz="1800">
                <a:solidFill>
                  <a:schemeClr val="dk1"/>
                </a:solidFill>
              </a:rPr>
              <a:t>ome code in an object file x.o (which will the linker will link to an executable x), wants to be able to use some variable V in a shared object  b.so. The static linker, when linking x into an executable, can insert a relocation entry in x’s table to encode that the dynamic linker, when loading x into the memory, should encode the address of the variable V (which lies in the loaded shared object b.so), at the</a:t>
            </a:r>
            <a:r>
              <a:rPr lang="en" sz="1800">
                <a:solidFill>
                  <a:schemeClr val="dk1"/>
                </a:solidFill>
              </a:rPr>
              <a:t> </a:t>
            </a:r>
            <a:r>
              <a:rPr lang="en" sz="1800">
                <a:solidFill>
                  <a:schemeClr val="dk1"/>
                </a:solidFill>
              </a:rPr>
              <a:t>instruction that references it in x, in the memory.</a:t>
            </a:r>
            <a:endParaRPr sz="1800">
              <a:solidFill>
                <a:schemeClr val="dk1"/>
              </a:solidFill>
            </a:endParaRPr>
          </a:p>
          <a:p>
            <a:pPr indent="457200" lvl="0" marL="0" rtl="0" algn="l">
              <a:spcBef>
                <a:spcPts val="0"/>
              </a:spcBef>
              <a:spcAft>
                <a:spcPts val="0"/>
              </a:spcAft>
              <a:buNone/>
            </a:pPr>
            <a:r>
              <a:rPr lang="en" sz="1800">
                <a:solidFill>
                  <a:schemeClr val="dk1"/>
                </a:solidFill>
              </a:rPr>
              <a:t>The dynamic linker, when loading x upon execution, </a:t>
            </a:r>
            <a:r>
              <a:rPr lang="en" sz="1800">
                <a:solidFill>
                  <a:schemeClr val="dk1"/>
                </a:solidFill>
              </a:rPr>
              <a:t>can </a:t>
            </a:r>
            <a:r>
              <a:rPr lang="en" sz="1800">
                <a:solidFill>
                  <a:schemeClr val="dk1"/>
                </a:solidFill>
              </a:rPr>
              <a:t>use this entry to </a:t>
            </a:r>
            <a:endParaRPr sz="1800">
              <a:solidFill>
                <a:schemeClr val="dk1"/>
              </a:solidFill>
            </a:endParaRPr>
          </a:p>
          <a:p>
            <a:pPr indent="457200" lvl="0" marL="0" rtl="0" algn="l">
              <a:spcBef>
                <a:spcPts val="0"/>
              </a:spcBef>
              <a:spcAft>
                <a:spcPts val="0"/>
              </a:spcAft>
              <a:buNone/>
            </a:pPr>
            <a:r>
              <a:rPr lang="en" sz="1800">
                <a:solidFill>
                  <a:schemeClr val="dk1"/>
                </a:solidFill>
              </a:rPr>
              <a:t>know it should find the address of V (in the loaded b.so) and preform the </a:t>
            </a:r>
            <a:endParaRPr sz="1800">
              <a:solidFill>
                <a:schemeClr val="dk1"/>
              </a:solidFill>
            </a:endParaRPr>
          </a:p>
          <a:p>
            <a:pPr indent="457200" lvl="0" marL="0" rtl="0" algn="l">
              <a:spcBef>
                <a:spcPts val="0"/>
              </a:spcBef>
              <a:spcAft>
                <a:spcPts val="0"/>
              </a:spcAft>
              <a:buNone/>
            </a:pPr>
            <a:r>
              <a:rPr lang="en" sz="1800">
                <a:solidFill>
                  <a:schemeClr val="dk1"/>
                </a:solidFill>
              </a:rPr>
              <a:t>fixup in x’s loaded code.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actual fixup operation of the relocation is highly dependent on the machine instruction encoding and architecture.</a:t>
            </a:r>
            <a:endParaRPr sz="1800">
              <a:solidFill>
                <a:schemeClr val="dk1"/>
              </a:solidFill>
            </a:endParaRPr>
          </a:p>
          <a:p>
            <a:pPr indent="0" lvl="0" marL="0" rtl="0" algn="l">
              <a:spcBef>
                <a:spcPts val="0"/>
              </a:spcBef>
              <a:spcAft>
                <a:spcPts val="0"/>
              </a:spcAft>
              <a:buNone/>
            </a:pPr>
            <a:r>
              <a:rPr lang="en" sz="1800">
                <a:solidFill>
                  <a:schemeClr val="dk1"/>
                </a:solidFill>
              </a:rPr>
              <a:t>Nevertheless there are some basic concepts and ideas in the implementation of major architectures that are shared, and some general operations, have “generic” relocation types dedicated for them, such as adding an offset to a value at an address, writing an address of a symbol to some address etc.</a:t>
            </a:r>
            <a:endParaRPr sz="1800">
              <a:solidFill>
                <a:schemeClr val="dk1"/>
              </a:solidFill>
            </a:endParaRPr>
          </a:p>
          <a:p>
            <a:pPr indent="0" lvl="0" marL="0" rtl="0" algn="l">
              <a:spcBef>
                <a:spcPts val="0"/>
              </a:spcBef>
              <a:spcAft>
                <a:spcPts val="0"/>
              </a:spcAft>
              <a:buNone/>
            </a:pPr>
            <a:r>
              <a:rPr lang="en" sz="1800">
                <a:solidFill>
                  <a:schemeClr val="dk1"/>
                </a:solidFill>
              </a:rPr>
              <a:t>The operand type and value / desired value, are encoded into the entry.</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301494" y="665999"/>
            <a:ext cx="8541000" cy="38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Program loading is essentially that: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Taking the code of a program which is stored as a file, </a:t>
            </a:r>
            <a:r>
              <a:rPr b="1" lang="en" sz="1800">
                <a:solidFill>
                  <a:schemeClr val="dk1"/>
                </a:solidFill>
              </a:rPr>
              <a:t>loading</a:t>
            </a:r>
            <a:r>
              <a:rPr lang="en" sz="1800">
                <a:solidFill>
                  <a:schemeClr val="dk1"/>
                </a:solidFill>
              </a:rPr>
              <a:t> it into the memory, and </a:t>
            </a:r>
            <a:r>
              <a:rPr b="1" lang="en" sz="1800">
                <a:solidFill>
                  <a:schemeClr val="dk1"/>
                </a:solidFill>
              </a:rPr>
              <a:t>linking</a:t>
            </a:r>
            <a:r>
              <a:rPr lang="en" sz="1800">
                <a:solidFill>
                  <a:schemeClr val="dk1"/>
                </a:solidFill>
              </a:rPr>
              <a:t> it with resources such as code and other data that it needs for it’s execution.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Usually, the operating system is responsible for loading code of applications, supplying it with resources it would often require and running it.</a:t>
            </a:r>
            <a:endParaRPr sz="1800">
              <a:solidFill>
                <a:schemeClr val="dk1"/>
              </a:solidFill>
            </a:endParaRPr>
          </a:p>
          <a:p>
            <a:pPr indent="0" lvl="0" marL="0" rtl="0" algn="l">
              <a:spcBef>
                <a:spcPts val="0"/>
              </a:spcBef>
              <a:spcAft>
                <a:spcPts val="0"/>
              </a:spcAft>
              <a:buNone/>
            </a:pPr>
            <a:r>
              <a:rPr lang="en" sz="1800">
                <a:solidFill>
                  <a:schemeClr val="dk1"/>
                </a:solidFill>
              </a:rPr>
              <a:t>This is part of the funcitonality of the operating system is the part we will be interested in in this lecture.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Before we talk about how the programs space looks, we will describe the various formats used in the loading process.</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152400" y="536413"/>
            <a:ext cx="8839201" cy="4070684"/>
          </a:xfrm>
          <a:prstGeom prst="rect">
            <a:avLst/>
          </a:prstGeom>
          <a:noFill/>
          <a:ln>
            <a:noFill/>
          </a:ln>
        </p:spPr>
      </p:pic>
      <p:sp>
        <p:nvSpPr>
          <p:cNvPr id="245" name="Google Shape;245;p42"/>
          <p:cNvSpPr txBox="1"/>
          <p:nvPr/>
        </p:nvSpPr>
        <p:spPr>
          <a:xfrm>
            <a:off x="301501" y="72613"/>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structure of a relocation (and relocation with addend) entry:</a:t>
            </a: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nvSpPr>
        <p:spPr>
          <a:xfrm>
            <a:off x="301501" y="72613"/>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Some common relocation types (for x86-64 are)</a:t>
            </a:r>
            <a:r>
              <a:rPr lang="en" sz="1800">
                <a:solidFill>
                  <a:schemeClr val="dk1"/>
                </a:solidFill>
              </a:rPr>
              <a:t>:</a:t>
            </a:r>
            <a:endParaRPr sz="1800">
              <a:solidFill>
                <a:schemeClr val="dk1"/>
              </a:solidFill>
            </a:endParaRPr>
          </a:p>
        </p:txBody>
      </p:sp>
      <p:pic>
        <p:nvPicPr>
          <p:cNvPr id="251" name="Google Shape;251;p43"/>
          <p:cNvPicPr preferRelativeResize="0"/>
          <p:nvPr/>
        </p:nvPicPr>
        <p:blipFill>
          <a:blip r:embed="rId3">
            <a:alphaModFix/>
          </a:blip>
          <a:stretch>
            <a:fillRect/>
          </a:stretch>
        </p:blipFill>
        <p:spPr>
          <a:xfrm>
            <a:off x="1195221" y="536413"/>
            <a:ext cx="6753544" cy="4302286"/>
          </a:xfrm>
          <a:prstGeom prst="rect">
            <a:avLst/>
          </a:prstGeom>
          <a:noFill/>
          <a:ln>
            <a:noFill/>
          </a:ln>
        </p:spPr>
      </p:pic>
      <p:sp>
        <p:nvSpPr>
          <p:cNvPr id="252" name="Google Shape;252;p43"/>
          <p:cNvSpPr txBox="1"/>
          <p:nvPr/>
        </p:nvSpPr>
        <p:spPr>
          <a:xfrm rot="5400000">
            <a:off x="6432250" y="2423175"/>
            <a:ext cx="400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CCCC"/>
                </a:solidFill>
              </a:rPr>
              <a:t>ELF-64 Object File Format AMD64 supplement: </a:t>
            </a:r>
            <a:endParaRPr sz="1000">
              <a:solidFill>
                <a:srgbClr val="CCCCCC"/>
              </a:solidFill>
            </a:endParaRPr>
          </a:p>
          <a:p>
            <a:pPr indent="0" lvl="0" marL="0" rtl="0" algn="l">
              <a:spcBef>
                <a:spcPts val="0"/>
              </a:spcBef>
              <a:spcAft>
                <a:spcPts val="0"/>
              </a:spcAft>
              <a:buNone/>
            </a:pPr>
            <a:r>
              <a:rPr lang="en" sz="1000" u="sng">
                <a:solidFill>
                  <a:schemeClr val="hlink"/>
                </a:solidFill>
                <a:hlinkClick r:id="rId4"/>
              </a:rPr>
              <a:t>https://refspecs.linuxbase.org/elf/x86_64-abi-0.99.pdf</a:t>
            </a:r>
            <a:endParaRPr sz="1000">
              <a:solidFill>
                <a:srgbClr val="CCCCCC"/>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3488982" y="2471657"/>
            <a:ext cx="4646615" cy="2500976"/>
          </a:xfrm>
          <a:prstGeom prst="rect">
            <a:avLst/>
          </a:prstGeom>
          <a:noFill/>
          <a:ln>
            <a:noFill/>
          </a:ln>
        </p:spPr>
      </p:pic>
      <p:pic>
        <p:nvPicPr>
          <p:cNvPr id="258" name="Google Shape;258;p44"/>
          <p:cNvPicPr preferRelativeResize="0"/>
          <p:nvPr/>
        </p:nvPicPr>
        <p:blipFill>
          <a:blip r:embed="rId4">
            <a:alphaModFix/>
          </a:blip>
          <a:stretch>
            <a:fillRect/>
          </a:stretch>
        </p:blipFill>
        <p:spPr>
          <a:xfrm>
            <a:off x="167543" y="200443"/>
            <a:ext cx="4646625" cy="21860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5"/>
          <p:cNvPicPr preferRelativeResize="0"/>
          <p:nvPr/>
        </p:nvPicPr>
        <p:blipFill>
          <a:blip r:embed="rId3">
            <a:alphaModFix/>
          </a:blip>
          <a:stretch>
            <a:fillRect/>
          </a:stretch>
        </p:blipFill>
        <p:spPr>
          <a:xfrm>
            <a:off x="152400" y="90339"/>
            <a:ext cx="8839201" cy="2481405"/>
          </a:xfrm>
          <a:prstGeom prst="rect">
            <a:avLst/>
          </a:prstGeom>
          <a:noFill/>
          <a:ln>
            <a:noFill/>
          </a:ln>
        </p:spPr>
      </p:pic>
      <p:pic>
        <p:nvPicPr>
          <p:cNvPr id="264" name="Google Shape;264;p45"/>
          <p:cNvPicPr preferRelativeResize="0"/>
          <p:nvPr/>
        </p:nvPicPr>
        <p:blipFill>
          <a:blip r:embed="rId4">
            <a:alphaModFix/>
          </a:blip>
          <a:stretch>
            <a:fillRect/>
          </a:stretch>
        </p:blipFill>
        <p:spPr>
          <a:xfrm>
            <a:off x="152401" y="2938110"/>
            <a:ext cx="8254484" cy="2099875"/>
          </a:xfrm>
          <a:prstGeom prst="rect">
            <a:avLst/>
          </a:prstGeom>
          <a:noFill/>
          <a:ln>
            <a:noFill/>
          </a:ln>
        </p:spPr>
      </p:pic>
      <p:sp>
        <p:nvSpPr>
          <p:cNvPr id="265" name="Google Shape;265;p45"/>
          <p:cNvSpPr txBox="1"/>
          <p:nvPr/>
        </p:nvSpPr>
        <p:spPr>
          <a:xfrm>
            <a:off x="152404" y="2474300"/>
            <a:ext cx="638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6"/>
          <p:cNvPicPr preferRelativeResize="0"/>
          <p:nvPr/>
        </p:nvPicPr>
        <p:blipFill>
          <a:blip r:embed="rId3">
            <a:alphaModFix/>
          </a:blip>
          <a:stretch>
            <a:fillRect/>
          </a:stretch>
        </p:blipFill>
        <p:spPr>
          <a:xfrm>
            <a:off x="152400" y="152400"/>
            <a:ext cx="8839200" cy="42572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nvSpPr>
        <p:spPr>
          <a:xfrm>
            <a:off x="301494" y="226012"/>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Segments</a:t>
            </a:r>
            <a:endParaRPr sz="2400">
              <a:solidFill>
                <a:schemeClr val="dk1"/>
              </a:solidFill>
            </a:endParaRPr>
          </a:p>
        </p:txBody>
      </p:sp>
      <p:sp>
        <p:nvSpPr>
          <p:cNvPr id="276" name="Google Shape;276;p47"/>
          <p:cNvSpPr txBox="1"/>
          <p:nvPr/>
        </p:nvSpPr>
        <p:spPr>
          <a:xfrm>
            <a:off x="301494" y="944997"/>
            <a:ext cx="8541000" cy="297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program header table divides different parts of the file to (parts of) segments, which are used by the loader (and the dynamic linker), at runtime, for things such as loading the file (an executable or shared object) into the memory, locating specific code and data in the </a:t>
            </a:r>
            <a:r>
              <a:rPr b="1" lang="en" sz="1800">
                <a:solidFill>
                  <a:schemeClr val="dk1"/>
                </a:solidFill>
              </a:rPr>
              <a:t>mapped image</a:t>
            </a:r>
            <a:r>
              <a:rPr lang="en" sz="1800">
                <a:solidFill>
                  <a:schemeClr val="dk1"/>
                </a:solidFill>
              </a:rPr>
              <a:t> of the file, locating refences to code and data of in the mapped images of other object files, and for other things required for the loading process and the dynamic</a:t>
            </a:r>
            <a:r>
              <a:rPr lang="en" sz="1800">
                <a:solidFill>
                  <a:schemeClr val="dk1"/>
                </a:solidFill>
              </a:rPr>
              <a:t> linking</a:t>
            </a:r>
            <a:r>
              <a:rPr lang="en" sz="1800">
                <a:solidFill>
                  <a:schemeClr val="dk1"/>
                </a:solidFill>
              </a:rPr>
              <a:t> process.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Program header entry structure:</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8"/>
          <p:cNvSpPr txBox="1"/>
          <p:nvPr/>
        </p:nvSpPr>
        <p:spPr>
          <a:xfrm>
            <a:off x="301494" y="93687"/>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Program header entry:</a:t>
            </a:r>
            <a:endParaRPr sz="1800">
              <a:solidFill>
                <a:schemeClr val="dk1"/>
              </a:solidFill>
            </a:endParaRPr>
          </a:p>
        </p:txBody>
      </p:sp>
      <p:pic>
        <p:nvPicPr>
          <p:cNvPr id="282" name="Google Shape;282;p48"/>
          <p:cNvPicPr preferRelativeResize="0"/>
          <p:nvPr/>
        </p:nvPicPr>
        <p:blipFill>
          <a:blip r:embed="rId3">
            <a:alphaModFix/>
          </a:blip>
          <a:stretch>
            <a:fillRect/>
          </a:stretch>
        </p:blipFill>
        <p:spPr>
          <a:xfrm>
            <a:off x="152400" y="709887"/>
            <a:ext cx="8839198" cy="38835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nvSpPr>
        <p:spPr>
          <a:xfrm>
            <a:off x="301494" y="219652"/>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Common segment types (executable and shared object files) are:</a:t>
            </a:r>
            <a:endParaRPr sz="1800">
              <a:solidFill>
                <a:schemeClr val="dk1"/>
              </a:solidFill>
            </a:endParaRPr>
          </a:p>
        </p:txBody>
      </p:sp>
      <p:pic>
        <p:nvPicPr>
          <p:cNvPr id="288" name="Google Shape;288;p49"/>
          <p:cNvPicPr preferRelativeResize="0"/>
          <p:nvPr/>
        </p:nvPicPr>
        <p:blipFill rotWithShape="1">
          <a:blip r:embed="rId3">
            <a:alphaModFix/>
          </a:blip>
          <a:srcRect b="3390" l="0" r="0" t="0"/>
          <a:stretch/>
        </p:blipFill>
        <p:spPr>
          <a:xfrm>
            <a:off x="152400" y="1168087"/>
            <a:ext cx="8839202" cy="2807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0"/>
          <p:cNvPicPr preferRelativeResize="0"/>
          <p:nvPr/>
        </p:nvPicPr>
        <p:blipFill>
          <a:blip r:embed="rId3">
            <a:alphaModFix/>
          </a:blip>
          <a:stretch>
            <a:fillRect/>
          </a:stretch>
        </p:blipFill>
        <p:spPr>
          <a:xfrm>
            <a:off x="152400" y="152400"/>
            <a:ext cx="8839199" cy="2483540"/>
          </a:xfrm>
          <a:prstGeom prst="rect">
            <a:avLst/>
          </a:prstGeom>
          <a:noFill/>
          <a:ln>
            <a:noFill/>
          </a:ln>
        </p:spPr>
      </p:pic>
      <p:sp>
        <p:nvSpPr>
          <p:cNvPr id="294" name="Google Shape;294;p50"/>
          <p:cNvSpPr txBox="1"/>
          <p:nvPr/>
        </p:nvSpPr>
        <p:spPr>
          <a:xfrm>
            <a:off x="301494" y="2635947"/>
            <a:ext cx="85410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dynamic segment has a special role in the loading and linking processes.</a:t>
            </a:r>
            <a:endParaRPr sz="1800">
              <a:solidFill>
                <a:schemeClr val="dk1"/>
              </a:solidFill>
            </a:endParaRPr>
          </a:p>
          <a:p>
            <a:pPr indent="0" lvl="0" marL="0" rtl="0" algn="l">
              <a:spcBef>
                <a:spcPts val="0"/>
              </a:spcBef>
              <a:spcAft>
                <a:spcPts val="0"/>
              </a:spcAft>
              <a:buNone/>
            </a:pPr>
            <a:r>
              <a:rPr lang="en" sz="1800">
                <a:solidFill>
                  <a:schemeClr val="dk1"/>
                </a:solidFill>
              </a:rPr>
              <a:t>It contains entries which store the information which is used for the loading and dynamic linking of an executable / shared object, which includes: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Shared libraries needed by the object (for code and data).</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Symbol tables of required symbols, and exported symbols.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Relocation table of required relocations.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String tables.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Initialization and Finalization functions.</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1"/>
          <p:cNvPicPr preferRelativeResize="0"/>
          <p:nvPr/>
        </p:nvPicPr>
        <p:blipFill>
          <a:blip r:embed="rId3">
            <a:alphaModFix/>
          </a:blip>
          <a:stretch>
            <a:fillRect/>
          </a:stretch>
        </p:blipFill>
        <p:spPr>
          <a:xfrm>
            <a:off x="2850375" y="537025"/>
            <a:ext cx="3443259" cy="4606476"/>
          </a:xfrm>
          <a:prstGeom prst="rect">
            <a:avLst/>
          </a:prstGeom>
          <a:noFill/>
          <a:ln>
            <a:noFill/>
          </a:ln>
        </p:spPr>
      </p:pic>
      <p:pic>
        <p:nvPicPr>
          <p:cNvPr id="300" name="Google Shape;300;p51"/>
          <p:cNvPicPr preferRelativeResize="0"/>
          <p:nvPr/>
        </p:nvPicPr>
        <p:blipFill>
          <a:blip r:embed="rId4">
            <a:alphaModFix/>
          </a:blip>
          <a:stretch>
            <a:fillRect/>
          </a:stretch>
        </p:blipFill>
        <p:spPr>
          <a:xfrm>
            <a:off x="2850375" y="0"/>
            <a:ext cx="3443249" cy="49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301494" y="149493"/>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(Binary object) File Formats</a:t>
            </a:r>
            <a:endParaRPr sz="2400">
              <a:solidFill>
                <a:schemeClr val="dk1"/>
              </a:solidFill>
            </a:endParaRPr>
          </a:p>
        </p:txBody>
      </p:sp>
      <p:sp>
        <p:nvSpPr>
          <p:cNvPr id="72" name="Google Shape;72;p16"/>
          <p:cNvSpPr txBox="1"/>
          <p:nvPr/>
        </p:nvSpPr>
        <p:spPr>
          <a:xfrm>
            <a:off x="301494" y="699697"/>
            <a:ext cx="8541000" cy="43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As we’ve mentioned the operating system should be able to load a program along with external code, that it wants to use.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That means the os needs to:</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have a way to know that a piece of code, wants to use another piece of code.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have a way to know how a piece of code, can be used by another piece of code.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Somehow make all the pieces of code run together even though they were compiled separately and exist in different files.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All this meta data managment and code integration is done by having code compiled to a specific file format with which the OS knows how to work.</a:t>
            </a:r>
            <a:endParaRPr sz="1800">
              <a:solidFill>
                <a:schemeClr val="dk1"/>
              </a:solidFill>
            </a:endParaRPr>
          </a:p>
          <a:p>
            <a:pPr indent="0" lvl="0" marL="0" rtl="0" algn="l">
              <a:spcBef>
                <a:spcPts val="0"/>
              </a:spcBef>
              <a:spcAft>
                <a:spcPts val="0"/>
              </a:spcAft>
              <a:buNone/>
            </a:pPr>
            <a:r>
              <a:rPr lang="en" sz="1800">
                <a:solidFill>
                  <a:schemeClr val="dk1"/>
                </a:solidFill>
              </a:rPr>
              <a:t>These are sometimes referred to as “modules” or “object files”.</a:t>
            </a:r>
            <a:endParaRPr sz="1800">
              <a:solidFill>
                <a:schemeClr val="dk1"/>
              </a:solidFill>
            </a:endParaRPr>
          </a:p>
          <a:p>
            <a:pPr indent="0" lvl="0" marL="0" rtl="0" algn="l">
              <a:spcBef>
                <a:spcPts val="0"/>
              </a:spcBef>
              <a:spcAft>
                <a:spcPts val="0"/>
              </a:spcAft>
              <a:buNone/>
            </a:pPr>
            <a:r>
              <a:rPr lang="en" sz="1800">
                <a:solidFill>
                  <a:schemeClr val="dk1"/>
                </a:solidFill>
              </a:rPr>
              <a:t>In linux type systems, this format is called ELF (in windows these are exes and dlls, in osx these are dylibs)</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nvSpPr>
        <p:spPr>
          <a:xfrm>
            <a:off x="-6" y="2"/>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(Formatted) Dump of segment headers </a:t>
            </a:r>
            <a:endParaRPr sz="1800">
              <a:solidFill>
                <a:schemeClr val="dk1"/>
              </a:solidFill>
            </a:endParaRPr>
          </a:p>
        </p:txBody>
      </p:sp>
      <p:pic>
        <p:nvPicPr>
          <p:cNvPr id="306" name="Google Shape;306;p52"/>
          <p:cNvPicPr preferRelativeResize="0"/>
          <p:nvPr/>
        </p:nvPicPr>
        <p:blipFill>
          <a:blip r:embed="rId3">
            <a:alphaModFix/>
          </a:blip>
          <a:stretch>
            <a:fillRect/>
          </a:stretch>
        </p:blipFill>
        <p:spPr>
          <a:xfrm>
            <a:off x="0" y="503154"/>
            <a:ext cx="9144000" cy="46403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6" y="2"/>
            <a:ext cx="8541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(Formatted) Dump of dynamic segment</a:t>
            </a:r>
            <a:endParaRPr sz="1800">
              <a:solidFill>
                <a:schemeClr val="dk1"/>
              </a:solidFill>
            </a:endParaRPr>
          </a:p>
        </p:txBody>
      </p:sp>
      <p:pic>
        <p:nvPicPr>
          <p:cNvPr id="312" name="Google Shape;312;p53"/>
          <p:cNvPicPr preferRelativeResize="0"/>
          <p:nvPr/>
        </p:nvPicPr>
        <p:blipFill>
          <a:blip r:embed="rId3">
            <a:alphaModFix/>
          </a:blip>
          <a:stretch>
            <a:fillRect/>
          </a:stretch>
        </p:blipFill>
        <p:spPr>
          <a:xfrm>
            <a:off x="0" y="616200"/>
            <a:ext cx="9144002" cy="41950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4"/>
          <p:cNvSpPr txBox="1"/>
          <p:nvPr/>
        </p:nvSpPr>
        <p:spPr>
          <a:xfrm>
            <a:off x="301494" y="316366"/>
            <a:ext cx="8541000" cy="15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Any code that loads an ELF into the memory needs to know how to parse all of this, likewise RE tools and parsers.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This is as far as we go into binary object formats for now.</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301494" y="195878"/>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ELF - Executable and Linkable Format</a:t>
            </a:r>
            <a:endParaRPr sz="2400">
              <a:solidFill>
                <a:schemeClr val="dk1"/>
              </a:solidFill>
            </a:endParaRPr>
          </a:p>
        </p:txBody>
      </p:sp>
      <p:sp>
        <p:nvSpPr>
          <p:cNvPr id="78" name="Google Shape;78;p17"/>
          <p:cNvSpPr txBox="1"/>
          <p:nvPr/>
        </p:nvSpPr>
        <p:spPr>
          <a:xfrm>
            <a:off x="301494" y="943038"/>
            <a:ext cx="8541000" cy="38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When compiling code for linux systems, the code is compiled to a binary format called ELF.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An ELF file can be of 1 of 3 subtypes: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Relocatable object file, usually suffixed by “.o”</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Executable object file, usually suffixed by nothing.</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Shared object files, usually suffixed by “.so”</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 formats of the different subtypes are very similar, each usually containing a bit of extra data specific to the use of the type of file.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To understand the usage, we recall the compilation process.</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301494" y="214841"/>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(A very general) Overview of the compilation process</a:t>
            </a:r>
            <a:endParaRPr sz="2400">
              <a:solidFill>
                <a:schemeClr val="dk1"/>
              </a:solidFill>
            </a:endParaRPr>
          </a:p>
        </p:txBody>
      </p:sp>
      <p:sp>
        <p:nvSpPr>
          <p:cNvPr id="84" name="Google Shape;84;p18"/>
          <p:cNvSpPr txBox="1"/>
          <p:nvPr/>
        </p:nvSpPr>
        <p:spPr>
          <a:xfrm>
            <a:off x="301494" y="1110819"/>
            <a:ext cx="8541000" cy="4638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 sz="1800">
                <a:solidFill>
                  <a:schemeClr val="dk1"/>
                </a:solidFill>
              </a:rPr>
              <a:t>     file_1.c		     file_2.asm		        file_3.cpp</a:t>
            </a:r>
            <a:endParaRPr sz="1800">
              <a:solidFill>
                <a:schemeClr val="dk1"/>
              </a:solidFill>
            </a:endParaRPr>
          </a:p>
        </p:txBody>
      </p:sp>
      <p:sp>
        <p:nvSpPr>
          <p:cNvPr id="85" name="Google Shape;85;p18"/>
          <p:cNvSpPr/>
          <p:nvPr/>
        </p:nvSpPr>
        <p:spPr>
          <a:xfrm>
            <a:off x="4173606" y="1677484"/>
            <a:ext cx="398400" cy="968400"/>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2190051" y="1677497"/>
            <a:ext cx="398400" cy="968400"/>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157159" y="1677484"/>
            <a:ext cx="398400" cy="968400"/>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nvSpPr>
        <p:spPr>
          <a:xfrm>
            <a:off x="1527660" y="1677475"/>
            <a:ext cx="1060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compile </a:t>
            </a:r>
            <a:endParaRPr>
              <a:solidFill>
                <a:schemeClr val="dk1"/>
              </a:solidFill>
            </a:endParaRPr>
          </a:p>
          <a:p>
            <a:pPr indent="0" lvl="0" marL="0" rtl="0" algn="l">
              <a:spcBef>
                <a:spcPts val="0"/>
              </a:spcBef>
              <a:spcAft>
                <a:spcPts val="0"/>
              </a:spcAft>
              <a:buNone/>
            </a:pPr>
            <a:r>
              <a:rPr lang="en">
                <a:solidFill>
                  <a:schemeClr val="dk1"/>
                </a:solidFill>
              </a:rPr>
              <a:t>(cc -c)</a:t>
            </a:r>
            <a:endParaRPr>
              <a:solidFill>
                <a:schemeClr val="dk1"/>
              </a:solidFill>
            </a:endParaRPr>
          </a:p>
        </p:txBody>
      </p:sp>
      <p:sp>
        <p:nvSpPr>
          <p:cNvPr id="89" name="Google Shape;89;p18"/>
          <p:cNvSpPr txBox="1"/>
          <p:nvPr/>
        </p:nvSpPr>
        <p:spPr>
          <a:xfrm>
            <a:off x="2977772" y="1677475"/>
            <a:ext cx="1375200" cy="6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assemble</a:t>
            </a:r>
            <a:endParaRPr>
              <a:solidFill>
                <a:schemeClr val="dk1"/>
              </a:solidFill>
            </a:endParaRPr>
          </a:p>
          <a:p>
            <a:pPr indent="0" lvl="0" marL="0" rtl="0" algn="l">
              <a:spcBef>
                <a:spcPts val="0"/>
              </a:spcBef>
              <a:spcAft>
                <a:spcPts val="0"/>
              </a:spcAft>
              <a:buNone/>
            </a:pPr>
            <a:r>
              <a:rPr lang="en">
                <a:solidFill>
                  <a:schemeClr val="dk1"/>
                </a:solidFill>
              </a:rPr>
              <a:t>(nasm -f elf64)</a:t>
            </a:r>
            <a:endParaRPr>
              <a:solidFill>
                <a:schemeClr val="dk1"/>
              </a:solidFill>
            </a:endParaRPr>
          </a:p>
        </p:txBody>
      </p:sp>
      <p:sp>
        <p:nvSpPr>
          <p:cNvPr id="90" name="Google Shape;90;p18"/>
          <p:cNvSpPr txBox="1"/>
          <p:nvPr/>
        </p:nvSpPr>
        <p:spPr>
          <a:xfrm>
            <a:off x="5494758" y="1677475"/>
            <a:ext cx="1060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compile </a:t>
            </a:r>
            <a:endParaRPr>
              <a:solidFill>
                <a:schemeClr val="dk1"/>
              </a:solidFill>
            </a:endParaRPr>
          </a:p>
          <a:p>
            <a:pPr indent="0" lvl="0" marL="0" rtl="0" algn="l">
              <a:spcBef>
                <a:spcPts val="0"/>
              </a:spcBef>
              <a:spcAft>
                <a:spcPts val="0"/>
              </a:spcAft>
              <a:buNone/>
            </a:pPr>
            <a:r>
              <a:rPr lang="en">
                <a:solidFill>
                  <a:schemeClr val="dk1"/>
                </a:solidFill>
              </a:rPr>
              <a:t>(cpp -c)</a:t>
            </a:r>
            <a:endParaRPr>
              <a:solidFill>
                <a:schemeClr val="dk1"/>
              </a:solidFill>
            </a:endParaRPr>
          </a:p>
        </p:txBody>
      </p:sp>
      <p:sp>
        <p:nvSpPr>
          <p:cNvPr id="91" name="Google Shape;91;p18"/>
          <p:cNvSpPr txBox="1"/>
          <p:nvPr/>
        </p:nvSpPr>
        <p:spPr>
          <a:xfrm>
            <a:off x="301494" y="2840602"/>
            <a:ext cx="8541000" cy="4638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en" sz="1800">
                <a:solidFill>
                  <a:schemeClr val="dk1"/>
                </a:solidFill>
              </a:rPr>
              <a:t>     file_1.o		       file_2.o	                 file_3.o</a:t>
            </a:r>
            <a:endParaRPr sz="1800">
              <a:solidFill>
                <a:schemeClr val="dk1"/>
              </a:solidFill>
            </a:endParaRPr>
          </a:p>
        </p:txBody>
      </p:sp>
      <p:sp>
        <p:nvSpPr>
          <p:cNvPr id="92" name="Google Shape;92;p18"/>
          <p:cNvSpPr/>
          <p:nvPr/>
        </p:nvSpPr>
        <p:spPr>
          <a:xfrm rot="-2209605">
            <a:off x="2758511" y="3321859"/>
            <a:ext cx="398400" cy="968280"/>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rot="2252064">
            <a:off x="3771299" y="3322010"/>
            <a:ext cx="398367" cy="967978"/>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a:off x="2851149" y="4307600"/>
            <a:ext cx="15018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program_12</a:t>
            </a:r>
            <a:endParaRPr sz="1800">
              <a:solidFill>
                <a:schemeClr val="dk1"/>
              </a:solidFill>
            </a:endParaRPr>
          </a:p>
        </p:txBody>
      </p:sp>
      <p:sp>
        <p:nvSpPr>
          <p:cNvPr id="95" name="Google Shape;95;p18"/>
          <p:cNvSpPr/>
          <p:nvPr/>
        </p:nvSpPr>
        <p:spPr>
          <a:xfrm rot="-2209605">
            <a:off x="4822361" y="3321859"/>
            <a:ext cx="398400" cy="968280"/>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2252064">
            <a:off x="5873449" y="3322010"/>
            <a:ext cx="398367" cy="967978"/>
          </a:xfrm>
          <a:prstGeom prst="downArrow">
            <a:avLst>
              <a:gd fmla="val 14557"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a:off x="5006055" y="4307609"/>
            <a:ext cx="1151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lib23.so</a:t>
            </a:r>
            <a:endParaRPr sz="1800">
              <a:solidFill>
                <a:schemeClr val="dk1"/>
              </a:solidFill>
            </a:endParaRPr>
          </a:p>
        </p:txBody>
      </p:sp>
      <p:sp>
        <p:nvSpPr>
          <p:cNvPr id="98" name="Google Shape;98;p18"/>
          <p:cNvSpPr txBox="1"/>
          <p:nvPr/>
        </p:nvSpPr>
        <p:spPr>
          <a:xfrm>
            <a:off x="2977785" y="3172665"/>
            <a:ext cx="1060800" cy="6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link </a:t>
            </a:r>
            <a:endParaRPr>
              <a:solidFill>
                <a:schemeClr val="dk1"/>
              </a:solidFill>
            </a:endParaRPr>
          </a:p>
          <a:p>
            <a:pPr indent="0" lvl="0" marL="0" rtl="0" algn="ctr">
              <a:spcBef>
                <a:spcPts val="0"/>
              </a:spcBef>
              <a:spcAft>
                <a:spcPts val="0"/>
              </a:spcAft>
              <a:buNone/>
            </a:pPr>
            <a:r>
              <a:rPr lang="en">
                <a:solidFill>
                  <a:schemeClr val="dk1"/>
                </a:solidFill>
              </a:rPr>
              <a:t>(ld)</a:t>
            </a:r>
            <a:endParaRPr>
              <a:solidFill>
                <a:schemeClr val="dk1"/>
              </a:solidFill>
            </a:endParaRPr>
          </a:p>
        </p:txBody>
      </p:sp>
      <p:sp>
        <p:nvSpPr>
          <p:cNvPr id="99" name="Google Shape;99;p18"/>
          <p:cNvSpPr txBox="1"/>
          <p:nvPr/>
        </p:nvSpPr>
        <p:spPr>
          <a:xfrm>
            <a:off x="4955348" y="3172675"/>
            <a:ext cx="1252500" cy="6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link </a:t>
            </a:r>
            <a:endParaRPr>
              <a:solidFill>
                <a:schemeClr val="dk1"/>
              </a:solidFill>
            </a:endParaRPr>
          </a:p>
          <a:p>
            <a:pPr indent="0" lvl="0" marL="0" rtl="0" algn="ctr">
              <a:spcBef>
                <a:spcPts val="0"/>
              </a:spcBef>
              <a:spcAft>
                <a:spcPts val="0"/>
              </a:spcAft>
              <a:buNone/>
            </a:pPr>
            <a:r>
              <a:rPr lang="en">
                <a:solidFill>
                  <a:schemeClr val="dk1"/>
                </a:solidFill>
              </a:rPr>
              <a:t>(ld -shared)</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nvSpPr>
        <p:spPr>
          <a:xfrm>
            <a:off x="301494" y="113973"/>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Relocatable object files - .o</a:t>
            </a:r>
            <a:endParaRPr sz="2400">
              <a:solidFill>
                <a:schemeClr val="dk1"/>
              </a:solidFill>
            </a:endParaRPr>
          </a:p>
        </p:txBody>
      </p:sp>
      <p:sp>
        <p:nvSpPr>
          <p:cNvPr id="105" name="Google Shape;105;p19"/>
          <p:cNvSpPr txBox="1"/>
          <p:nvPr/>
        </p:nvSpPr>
        <p:spPr>
          <a:xfrm>
            <a:off x="301494" y="795741"/>
            <a:ext cx="8541000" cy="38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These are object files which are the default output format of the compiler.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contain the code compiled from a source file, and meta data that can be used to merge this code, in a process called </a:t>
            </a:r>
            <a:r>
              <a:rPr i="1" lang="en" sz="1800">
                <a:solidFill>
                  <a:schemeClr val="dk1"/>
                </a:solidFill>
              </a:rPr>
              <a:t>linking</a:t>
            </a:r>
            <a:r>
              <a:rPr lang="en" sz="1800">
                <a:solidFill>
                  <a:schemeClr val="dk1"/>
                </a:solidFill>
              </a:rPr>
              <a:t>, with other object files.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are intended to be used statically, meaning that code that wants to use the code in these object files can reference data and code in them and ask to be linked with them, and the (static) linker will merge the files into a single file (and preform symbol resolving and fixups which we will expand on later) so that they can use each others code.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Also several such object files can be merged to an “archive” static library (.a) which can be used to link with in the same way).</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nvSpPr>
        <p:spPr>
          <a:xfrm>
            <a:off x="301494" y="226012"/>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Executable </a:t>
            </a:r>
            <a:r>
              <a:rPr lang="en" sz="2400">
                <a:solidFill>
                  <a:schemeClr val="dk1"/>
                </a:solidFill>
              </a:rPr>
              <a:t>object files</a:t>
            </a:r>
            <a:endParaRPr sz="2400">
              <a:solidFill>
                <a:schemeClr val="dk1"/>
              </a:solidFill>
            </a:endParaRPr>
          </a:p>
        </p:txBody>
      </p:sp>
      <p:sp>
        <p:nvSpPr>
          <p:cNvPr id="111" name="Google Shape;111;p20"/>
          <p:cNvSpPr txBox="1"/>
          <p:nvPr/>
        </p:nvSpPr>
        <p:spPr>
          <a:xfrm>
            <a:off x="301494" y="944997"/>
            <a:ext cx="8541000" cy="32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These are object files which are the default output format of the linker.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contain the code compiled and linked from one or more source files, and meta data that can be used to run this program as the “main code” (image) of a program.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can be created by linking several relocatable object files.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also contain information used to load and reference code and data which they want to use, and is not compiled with them (from shared object files, the following), during the programs execution (“at runtime”).</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nvSpPr>
        <p:spPr>
          <a:xfrm>
            <a:off x="301494" y="220773"/>
            <a:ext cx="8541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Shared </a:t>
            </a:r>
            <a:r>
              <a:rPr lang="en" sz="2400">
                <a:solidFill>
                  <a:schemeClr val="dk1"/>
                </a:solidFill>
              </a:rPr>
              <a:t>object files (or Dynamic libraries)</a:t>
            </a:r>
            <a:endParaRPr sz="2400">
              <a:solidFill>
                <a:schemeClr val="dk1"/>
              </a:solidFill>
            </a:endParaRPr>
          </a:p>
        </p:txBody>
      </p:sp>
      <p:sp>
        <p:nvSpPr>
          <p:cNvPr id="117" name="Google Shape;117;p21"/>
          <p:cNvSpPr txBox="1"/>
          <p:nvPr/>
        </p:nvSpPr>
        <p:spPr>
          <a:xfrm>
            <a:off x="301494" y="944997"/>
            <a:ext cx="8541000" cy="325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These are object files which contain code that is intended to be loaded and used by other code during runtime (that is not linked with ahead of time like relocatable objects).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contain the code compiled and linked from one or more source files, and meta data that can be used to load and reference code and data in it </a:t>
            </a:r>
            <a:r>
              <a:rPr i="1" lang="en" sz="1800">
                <a:solidFill>
                  <a:schemeClr val="dk1"/>
                </a:solidFill>
              </a:rPr>
              <a:t>dynamically</a:t>
            </a:r>
            <a:r>
              <a:rPr lang="en" sz="1800">
                <a:solidFill>
                  <a:schemeClr val="dk1"/>
                </a:solidFill>
              </a:rPr>
              <a:t>, that is during the execution of the referencing code.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can be created by linking several relocatable object files.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They can reference other shared libraries as well.</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